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5"/>
  </p:notesMasterIdLst>
  <p:handoutMasterIdLst>
    <p:handoutMasterId r:id="rId36"/>
  </p:handoutMasterIdLst>
  <p:sldIdLst>
    <p:sldId id="256" r:id="rId2"/>
    <p:sldId id="750" r:id="rId3"/>
    <p:sldId id="502" r:id="rId4"/>
    <p:sldId id="713" r:id="rId5"/>
    <p:sldId id="739" r:id="rId6"/>
    <p:sldId id="712" r:id="rId7"/>
    <p:sldId id="740" r:id="rId8"/>
    <p:sldId id="717" r:id="rId9"/>
    <p:sldId id="716" r:id="rId10"/>
    <p:sldId id="741" r:id="rId11"/>
    <p:sldId id="742" r:id="rId12"/>
    <p:sldId id="743" r:id="rId13"/>
    <p:sldId id="744" r:id="rId14"/>
    <p:sldId id="745" r:id="rId15"/>
    <p:sldId id="746" r:id="rId16"/>
    <p:sldId id="719" r:id="rId17"/>
    <p:sldId id="720" r:id="rId18"/>
    <p:sldId id="722" r:id="rId19"/>
    <p:sldId id="725" r:id="rId20"/>
    <p:sldId id="726" r:id="rId21"/>
    <p:sldId id="727" r:id="rId22"/>
    <p:sldId id="728" r:id="rId23"/>
    <p:sldId id="729" r:id="rId24"/>
    <p:sldId id="730" r:id="rId25"/>
    <p:sldId id="731" r:id="rId26"/>
    <p:sldId id="732" r:id="rId27"/>
    <p:sldId id="733" r:id="rId28"/>
    <p:sldId id="734" r:id="rId29"/>
    <p:sldId id="735" r:id="rId30"/>
    <p:sldId id="747" r:id="rId31"/>
    <p:sldId id="748" r:id="rId32"/>
    <p:sldId id="749" r:id="rId33"/>
    <p:sldId id="42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750"/>
            <p14:sldId id="502"/>
            <p14:sldId id="713"/>
            <p14:sldId id="739"/>
            <p14:sldId id="712"/>
            <p14:sldId id="740"/>
            <p14:sldId id="717"/>
            <p14:sldId id="716"/>
            <p14:sldId id="741"/>
            <p14:sldId id="742"/>
            <p14:sldId id="743"/>
            <p14:sldId id="744"/>
            <p14:sldId id="745"/>
            <p14:sldId id="746"/>
            <p14:sldId id="719"/>
            <p14:sldId id="720"/>
            <p14:sldId id="722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47"/>
            <p14:sldId id="748"/>
            <p14:sldId id="749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6AE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74" autoAdjust="0"/>
    <p:restoredTop sz="77778" autoAdjust="0"/>
  </p:normalViewPr>
  <p:slideViewPr>
    <p:cSldViewPr snapToGrid="0" snapToObjects="1">
      <p:cViewPr varScale="1">
        <p:scale>
          <a:sx n="68" d="100"/>
          <a:sy n="68" d="100"/>
        </p:scale>
        <p:origin x="200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Example</a:t>
            </a:r>
            <a:r>
              <a:rPr lang="en-US" baseline="0" dirty="0"/>
              <a:t> for a text input splitter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equiv</a:t>
            </a:r>
            <a:r>
              <a:rPr lang="en-US" dirty="0"/>
              <a:t>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HDFS will replicate data if necessary to be local</a:t>
            </a:r>
          </a:p>
          <a:p>
            <a:endParaRPr lang="en-US" dirty="0"/>
          </a:p>
          <a:p>
            <a:r>
              <a:rPr lang="en-US" dirty="0"/>
              <a:t>Mention why determinism is required</a:t>
            </a:r>
          </a:p>
          <a:p>
            <a:r>
              <a:rPr lang="en-US" dirty="0"/>
              <a:t>Mention speculative</a:t>
            </a:r>
            <a:r>
              <a:rPr lang="en-US" baseline="0" dirty="0"/>
              <a:t>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8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Describing the specifics,</a:t>
            </a:r>
            <a:r>
              <a:rPr lang="en-US" baseline="0" dirty="0"/>
              <a:t> not the reasoning behind the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first ~5 slides, cover the basics of Map and Reduce</a:t>
            </a:r>
          </a:p>
          <a:p>
            <a:endParaRPr lang="en-US" dirty="0"/>
          </a:p>
          <a:p>
            <a:r>
              <a:rPr lang="en-US" dirty="0"/>
              <a:t>Mapper takes in a set of K,V</a:t>
            </a:r>
            <a:r>
              <a:rPr lang="en-US" baseline="0" dirty="0"/>
              <a:t> emits a new set of K,V</a:t>
            </a:r>
          </a:p>
          <a:p>
            <a:r>
              <a:rPr lang="en-US" baseline="0" dirty="0"/>
              <a:t>Intermediate data is distributed among reducers</a:t>
            </a:r>
          </a:p>
          <a:p>
            <a:r>
              <a:rPr lang="en-US" baseline="0" dirty="0"/>
              <a:t>Reducers aggregate based on key</a:t>
            </a:r>
          </a:p>
          <a:p>
            <a:endParaRPr lang="en-US" baseline="0" dirty="0"/>
          </a:p>
          <a:p>
            <a:r>
              <a:rPr lang="en-US" baseline="0" dirty="0"/>
              <a:t>Design decisions and justification</a:t>
            </a:r>
          </a:p>
          <a:p>
            <a:pPr marL="228600" indent="-228600">
              <a:buAutoNum type="arabicParenR"/>
            </a:pPr>
            <a:r>
              <a:rPr lang="en-US" baseline="0" dirty="0"/>
              <a:t>Be able to write pseudo code for a MR job</a:t>
            </a:r>
          </a:p>
          <a:p>
            <a:pPr marL="228600" indent="-228600">
              <a:buAutoNum type="arabicParenR"/>
            </a:pPr>
            <a:r>
              <a:rPr lang="en-US" baseline="0" dirty="0"/>
              <a:t>Understanding of what functionality they want to provide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Why did they make the decisions that they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0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Mappers = selection; reducer = group by 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2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#24 – 11/14/2019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6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6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0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3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 the concepts of MapReduce using the “typical example” of MR, Word Count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Input: a volume of raw text, of unspecified size (could be KB, MB, TB, </a:t>
            </a:r>
            <a:r>
              <a:rPr lang="en-US" b="0" dirty="0">
                <a:solidFill>
                  <a:schemeClr val="tx2"/>
                </a:solidFill>
              </a:rPr>
              <a:t>it doesn’t matter</a:t>
            </a:r>
            <a:r>
              <a:rPr lang="en-US" b="0" dirty="0"/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Output: a list of words, and their occurrence count.</a:t>
            </a:r>
          </a:p>
          <a:p>
            <a:r>
              <a:rPr lang="en-US" dirty="0"/>
              <a:t>(Assume that words are split correctly; ignore capitalization and punctuation.)</a:t>
            </a:r>
          </a:p>
          <a:p>
            <a:r>
              <a:rPr lang="en-US" dirty="0"/>
              <a:t>Example: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The doctor went to the store. =&gt;</a:t>
            </a:r>
          </a:p>
          <a:p>
            <a:pPr lvl="8"/>
            <a:r>
              <a:rPr lang="en-US" dirty="0"/>
              <a:t>The, 2</a:t>
            </a:r>
          </a:p>
          <a:p>
            <a:pPr lvl="8"/>
            <a:r>
              <a:rPr lang="en-US" dirty="0"/>
              <a:t>Doctor, 1</a:t>
            </a:r>
          </a:p>
          <a:p>
            <a:pPr lvl="8"/>
            <a:r>
              <a:rPr lang="en-US" dirty="0"/>
              <a:t>Went, 1</a:t>
            </a:r>
          </a:p>
          <a:p>
            <a:pPr lvl="8"/>
            <a:r>
              <a:rPr lang="en-US" dirty="0"/>
              <a:t>To, 1</a:t>
            </a:r>
          </a:p>
          <a:p>
            <a:pPr lvl="8"/>
            <a:r>
              <a:rPr lang="en-US" dirty="0"/>
              <a:t>Store,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Map? Reduce?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Mappers</a:t>
            </a:r>
            <a:r>
              <a:rPr lang="en-US" dirty="0"/>
              <a:t> read in data from the filesystem, and output (typically) modified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Reducers</a:t>
            </a:r>
            <a:r>
              <a:rPr lang="en-US" dirty="0"/>
              <a:t> collect all of the mappers output on the keys, and output (typically) reduced data</a:t>
            </a:r>
          </a:p>
          <a:p>
            <a:endParaRPr lang="en-US" dirty="0"/>
          </a:p>
          <a:p>
            <a:r>
              <a:rPr lang="en-US" dirty="0"/>
              <a:t>The outputted data is written to disk</a:t>
            </a:r>
          </a:p>
          <a:p>
            <a:endParaRPr lang="en-US" dirty="0"/>
          </a:p>
          <a:p>
            <a:r>
              <a:rPr lang="en-US" dirty="0"/>
              <a:t>All data is in terms of key-value pairs   (“The” </a:t>
            </a:r>
            <a:r>
              <a:rPr lang="en-US" dirty="0">
                <a:sym typeface="Wingdings"/>
              </a:rPr>
              <a:t> 2)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paper is written by two researchers at Google, and describes their programming paradigm</a:t>
            </a:r>
          </a:p>
          <a:p>
            <a:r>
              <a:rPr lang="en-US" dirty="0"/>
              <a:t>Unless you work at Google, or use Google App Engine, you won’t use it!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(And even then, you might not.)</a:t>
            </a:r>
          </a:p>
          <a:p>
            <a:r>
              <a:rPr lang="en-US" dirty="0"/>
              <a:t>Open Source implementation is Hadoop </a:t>
            </a:r>
            <a:r>
              <a:rPr lang="en-US" dirty="0" err="1"/>
              <a:t>MapReduce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 developed by Google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Started by Yahoo!; now part of Apache</a:t>
            </a:r>
          </a:p>
          <a:p>
            <a:endParaRPr lang="en-US" dirty="0"/>
          </a:p>
          <a:p>
            <a:r>
              <a:rPr lang="en-US" dirty="0"/>
              <a:t>Google’s implementation (at least the one described) is written in C++</a:t>
            </a:r>
          </a:p>
          <a:p>
            <a:r>
              <a:rPr lang="en-US" dirty="0"/>
              <a:t>Hadoop is written in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Components:</a:t>
            </a:r>
          </a:p>
          <a:p>
            <a:pPr lvl="1"/>
            <a:r>
              <a:rPr lang="en-US" dirty="0"/>
              <a:t>Mapper</a:t>
            </a:r>
          </a:p>
          <a:p>
            <a:pPr lvl="1"/>
            <a:r>
              <a:rPr lang="en-US" dirty="0"/>
              <a:t>Reducer</a:t>
            </a:r>
          </a:p>
          <a:p>
            <a:pPr lvl="1"/>
            <a:r>
              <a:rPr lang="en-US" dirty="0"/>
              <a:t>Combiner (Optional)</a:t>
            </a:r>
          </a:p>
          <a:p>
            <a:pPr lvl="1"/>
            <a:r>
              <a:rPr lang="en-US" dirty="0" err="1"/>
              <a:t>Partitioner</a:t>
            </a:r>
            <a:r>
              <a:rPr lang="en-US" dirty="0"/>
              <a:t> (Optional) (Shuffle)</a:t>
            </a:r>
          </a:p>
          <a:p>
            <a:pPr lvl="1"/>
            <a:r>
              <a:rPr lang="en-US" dirty="0"/>
              <a:t>Writable(s) (Optional)</a:t>
            </a:r>
          </a:p>
          <a:p>
            <a:pPr lvl="1"/>
            <a:endParaRPr lang="en-US" dirty="0"/>
          </a:p>
          <a:p>
            <a:r>
              <a:rPr lang="en-US" dirty="0"/>
              <a:t>System Components:</a:t>
            </a:r>
          </a:p>
          <a:p>
            <a:pPr lvl="1"/>
            <a:r>
              <a:rPr lang="en-US" dirty="0"/>
              <a:t>Master</a:t>
            </a:r>
          </a:p>
          <a:p>
            <a:pPr lvl="1"/>
            <a:r>
              <a:rPr lang="en-US" dirty="0"/>
              <a:t>Input Splitter*</a:t>
            </a:r>
          </a:p>
          <a:p>
            <a:pPr lvl="1"/>
            <a:r>
              <a:rPr lang="en-US" dirty="0"/>
              <a:t>Output Committer*</a:t>
            </a:r>
          </a:p>
          <a:p>
            <a:pPr lvl="1"/>
            <a:r>
              <a:rPr lang="en-US" dirty="0"/>
              <a:t>* You can use your own if you really want!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778" y="1914906"/>
            <a:ext cx="3539098" cy="2976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8129" y="6524470"/>
            <a:ext cx="417774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Image source: http://www.ibm.com/developerworks/java/library/l-hadoop-3/index.html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F150-253B-0040-B757-9BBFBAF3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BCC3-A387-6C4D-BA13-85E7016AA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3 has been extended to next Monday, November 25!</a:t>
            </a:r>
          </a:p>
          <a:p>
            <a:r>
              <a:rPr lang="en-US" dirty="0"/>
              <a:t>Project 4 will be released by November 21: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shortest project by far!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bit of fun – visualizing and analysis geospatial data</a:t>
            </a:r>
          </a:p>
          <a:p>
            <a:r>
              <a:rPr lang="en-US" dirty="0"/>
              <a:t>Please make sure you’re making progress on the final tutorial!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Rubric is posted on the course webpage &amp; on ELMS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Rubric has linked to 4-5 previous projects I liked a lot!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talk to me and/or the TAs whenever (many have)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79FD-A64F-EC4D-99E7-A2CA6CA0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1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Mappers and Reducers are typically single threaded and deterministic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Determinism allows for </a:t>
            </a:r>
            <a:r>
              <a:rPr lang="en-US" b="0" dirty="0">
                <a:solidFill>
                  <a:schemeClr val="tx2"/>
                </a:solidFill>
              </a:rPr>
              <a:t>restarting of failed jobs</a:t>
            </a:r>
            <a:r>
              <a:rPr lang="en-US" b="0" dirty="0"/>
              <a:t>, or speculative execution</a:t>
            </a:r>
          </a:p>
          <a:p>
            <a:r>
              <a:rPr lang="en-US" dirty="0"/>
              <a:t>Need to handle more data? Just add more Mappers/Reducers!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need to handle multithreaded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Since they’re all independent of each other, you can run (almost) arbitrary number of nodes</a:t>
            </a:r>
          </a:p>
          <a:p>
            <a:r>
              <a:rPr lang="en-US" dirty="0"/>
              <a:t>Mappers/Reducers run on </a:t>
            </a:r>
            <a:r>
              <a:rPr lang="en-US" dirty="0">
                <a:solidFill>
                  <a:schemeClr val="tx2"/>
                </a:solidFill>
              </a:rPr>
              <a:t>arbitrary</a:t>
            </a:r>
            <a:r>
              <a:rPr lang="en-US" dirty="0"/>
              <a:t> machines. A machine typically multiple map and reduce slots available to it, typically one per processor core</a:t>
            </a:r>
          </a:p>
          <a:p>
            <a:r>
              <a:rPr lang="en-US" dirty="0"/>
              <a:t>Mappers/Reducers run entirely independent of each other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Hadoop, they run in separate JVMs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All data is represented in key-value pairs of an arbitrary type</a:t>
            </a:r>
          </a:p>
          <a:p>
            <a:r>
              <a:rPr lang="en-US" dirty="0"/>
              <a:t>Data is read in from a file or list of files, from distributed FS</a:t>
            </a:r>
          </a:p>
          <a:p>
            <a:r>
              <a:rPr lang="en-US" dirty="0"/>
              <a:t>Data is chunked based on an input split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typical chunk is 64MB (more or less can be configured depending on your use case)</a:t>
            </a:r>
          </a:p>
          <a:p>
            <a:r>
              <a:rPr lang="en-US" dirty="0"/>
              <a:t>Mappers read in a chunk of data</a:t>
            </a:r>
          </a:p>
          <a:p>
            <a:r>
              <a:rPr lang="en-US" dirty="0"/>
              <a:t>Mappers emit (write out) a set of data, typically derived from its input</a:t>
            </a:r>
          </a:p>
          <a:p>
            <a:r>
              <a:rPr lang="en-US" dirty="0"/>
              <a:t>Intermediate data (the output of the mappers) is split to a number of reducers</a:t>
            </a:r>
          </a:p>
          <a:p>
            <a:r>
              <a:rPr lang="en-US" dirty="0"/>
              <a:t>Reducers receive each key of data, along with ALL of the values associated with it (this means each key must always be sent to the same reducer)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Essentially, &lt;key, set&lt;value&gt;&gt;</a:t>
            </a:r>
          </a:p>
          <a:p>
            <a:r>
              <a:rPr lang="en-US" dirty="0"/>
              <a:t>Reducers emit a set of data, typically reduced from its input which is written to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9452" y="4428565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2</a:t>
            </a:r>
          </a:p>
        </p:txBody>
      </p:sp>
      <p:sp>
        <p:nvSpPr>
          <p:cNvPr id="5" name="Rectangle 4"/>
          <p:cNvSpPr/>
          <p:nvPr/>
        </p:nvSpPr>
        <p:spPr>
          <a:xfrm>
            <a:off x="3639452" y="2918011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0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9452" y="3673288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1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1017" y="3295650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0</a:t>
            </a:r>
          </a:p>
        </p:txBody>
      </p:sp>
      <p:sp>
        <p:nvSpPr>
          <p:cNvPr id="8" name="Rectangle 7"/>
          <p:cNvSpPr/>
          <p:nvPr/>
        </p:nvSpPr>
        <p:spPr>
          <a:xfrm>
            <a:off x="5401017" y="4050927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1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581" y="3297892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2581" y="4050927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8530" y="3295650"/>
            <a:ext cx="534521" cy="11329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Input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91384" y="4428565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91384" y="3673288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1384" y="2918011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0</a:t>
            </a:r>
          </a:p>
        </p:txBody>
      </p:sp>
      <p:cxnSp>
        <p:nvCxnSpPr>
          <p:cNvPr id="18" name="Straight Arrow Connector 17"/>
          <p:cNvCxnSpPr>
            <a:stCxn id="11" idx="3"/>
            <a:endCxn id="14" idx="1"/>
          </p:cNvCxnSpPr>
          <p:nvPr/>
        </p:nvCxnSpPr>
        <p:spPr>
          <a:xfrm flipV="1">
            <a:off x="1443051" y="3106831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1443051" y="3862108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13" idx="1"/>
          </p:cNvCxnSpPr>
          <p:nvPr/>
        </p:nvCxnSpPr>
        <p:spPr>
          <a:xfrm>
            <a:off x="1443051" y="3862108"/>
            <a:ext cx="848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  <a:endCxn id="5" idx="1"/>
          </p:cNvCxnSpPr>
          <p:nvPr/>
        </p:nvCxnSpPr>
        <p:spPr>
          <a:xfrm>
            <a:off x="2960914" y="3106831"/>
            <a:ext cx="67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22538" y="3862108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822537" y="4641477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7" idx="1"/>
          </p:cNvCxnSpPr>
          <p:nvPr/>
        </p:nvCxnSpPr>
        <p:spPr>
          <a:xfrm>
            <a:off x="4587470" y="3106831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3"/>
            <a:endCxn id="8" idx="1"/>
          </p:cNvCxnSpPr>
          <p:nvPr/>
        </p:nvCxnSpPr>
        <p:spPr>
          <a:xfrm>
            <a:off x="4587470" y="3106831"/>
            <a:ext cx="813547" cy="113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3"/>
            <a:endCxn id="7" idx="1"/>
          </p:cNvCxnSpPr>
          <p:nvPr/>
        </p:nvCxnSpPr>
        <p:spPr>
          <a:xfrm flipV="1">
            <a:off x="4587470" y="3484470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3"/>
            <a:endCxn id="8" idx="1"/>
          </p:cNvCxnSpPr>
          <p:nvPr/>
        </p:nvCxnSpPr>
        <p:spPr>
          <a:xfrm>
            <a:off x="4587470" y="3862108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3"/>
            <a:endCxn id="7" idx="1"/>
          </p:cNvCxnSpPr>
          <p:nvPr/>
        </p:nvCxnSpPr>
        <p:spPr>
          <a:xfrm flipV="1">
            <a:off x="4587470" y="3484470"/>
            <a:ext cx="813547" cy="113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3"/>
            <a:endCxn id="8" idx="1"/>
          </p:cNvCxnSpPr>
          <p:nvPr/>
        </p:nvCxnSpPr>
        <p:spPr>
          <a:xfrm flipV="1">
            <a:off x="4587470" y="4239747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3"/>
            <a:endCxn id="9" idx="1"/>
          </p:cNvCxnSpPr>
          <p:nvPr/>
        </p:nvCxnSpPr>
        <p:spPr>
          <a:xfrm>
            <a:off x="6493051" y="3484470"/>
            <a:ext cx="669530" cy="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10" idx="1"/>
          </p:cNvCxnSpPr>
          <p:nvPr/>
        </p:nvCxnSpPr>
        <p:spPr>
          <a:xfrm>
            <a:off x="6493051" y="4239747"/>
            <a:ext cx="669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53143" y="2409371"/>
            <a:ext cx="1378857" cy="3722132"/>
            <a:chOff x="653143" y="2409371"/>
            <a:chExt cx="1378857" cy="3722132"/>
          </a:xfrm>
        </p:grpSpPr>
        <p:sp>
          <p:nvSpPr>
            <p:cNvPr id="35" name="Rectangle 34"/>
            <p:cNvSpPr/>
            <p:nvPr/>
          </p:nvSpPr>
          <p:spPr>
            <a:xfrm>
              <a:off x="653143" y="2409371"/>
              <a:ext cx="1378857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3143" y="5762171"/>
              <a:ext cx="137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Master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769672" y="2409371"/>
            <a:ext cx="951808" cy="3722132"/>
            <a:chOff x="7769672" y="2409371"/>
            <a:chExt cx="951808" cy="3722132"/>
          </a:xfrm>
        </p:grpSpPr>
        <p:sp>
          <p:nvSpPr>
            <p:cNvPr id="44" name="Rectangle 43"/>
            <p:cNvSpPr/>
            <p:nvPr/>
          </p:nvSpPr>
          <p:spPr>
            <a:xfrm>
              <a:off x="7874986" y="2409371"/>
              <a:ext cx="773924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9672" y="5762171"/>
              <a:ext cx="951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56117" y="2409371"/>
            <a:ext cx="5613554" cy="3730438"/>
            <a:chOff x="2156117" y="2409371"/>
            <a:chExt cx="5613554" cy="3730438"/>
          </a:xfrm>
        </p:grpSpPr>
        <p:sp>
          <p:nvSpPr>
            <p:cNvPr id="42" name="Rectangle 41"/>
            <p:cNvSpPr/>
            <p:nvPr/>
          </p:nvSpPr>
          <p:spPr>
            <a:xfrm>
              <a:off x="2156117" y="2409371"/>
              <a:ext cx="5594751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56117" y="5770477"/>
              <a:ext cx="561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workers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84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Splitter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splitting your input into multiple chunks</a:t>
            </a:r>
          </a:p>
          <a:p>
            <a:r>
              <a:rPr lang="en-US" dirty="0"/>
              <a:t>These chunks are then used as input for your mappers</a:t>
            </a:r>
          </a:p>
          <a:p>
            <a:r>
              <a:rPr lang="en-US" dirty="0"/>
              <a:t>Splits on logical boundaries. The default is 64MB per chunk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Depending on what you’re doing, 64MB might be a LOT of data! You can change it</a:t>
            </a:r>
          </a:p>
          <a:p>
            <a:r>
              <a:rPr lang="en-US" dirty="0"/>
              <a:t>Typically, you can just use one of the built in splitters, unless you are reading in a specially formatted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Reads in input pair &lt;K,V&gt; (a section as split by the input splitter)</a:t>
            </a:r>
          </a:p>
          <a:p>
            <a:r>
              <a:rPr lang="en-US" dirty="0"/>
              <a:t>Outputs a pair &lt;K’, V’&gt;</a:t>
            </a:r>
          </a:p>
          <a:p>
            <a:endParaRPr lang="en-US" dirty="0"/>
          </a:p>
          <a:p>
            <a:r>
              <a:rPr lang="en-US" dirty="0"/>
              <a:t>Ex. For our Word Count example, with the following input: “The teacher went to the store. The store was closed; the store opens in the morning. The store opens at 9am.”</a:t>
            </a:r>
          </a:p>
          <a:p>
            <a:endParaRPr lang="en-US" dirty="0"/>
          </a:p>
          <a:p>
            <a:r>
              <a:rPr lang="en-US" dirty="0"/>
              <a:t>The output would be:</a:t>
            </a:r>
          </a:p>
          <a:p>
            <a:pPr lvl="1"/>
            <a:r>
              <a:rPr lang="en-US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Accepts the Mapper output, and collects values on the key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inputs with the same key must go to the same reducer!</a:t>
            </a:r>
          </a:p>
          <a:p>
            <a:r>
              <a:rPr lang="en-US" dirty="0"/>
              <a:t>Input is typically sorted, output is output exactly as is</a:t>
            </a:r>
          </a:p>
          <a:p>
            <a:r>
              <a:rPr lang="en-US" dirty="0"/>
              <a:t>For our example, the reducer input would be: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  <a:p>
            <a:r>
              <a:rPr lang="en-US" dirty="0"/>
              <a:t>The output would be:	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6&gt; &lt;teacher, 1&gt; &lt;went, 1&gt; &lt;to, 1&gt; &lt;store, 3&gt; &lt;was, 1&gt; &lt;closed, 1&gt; &lt;opens, 1&gt; &lt;morning,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6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an intermediate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optional</a:t>
            </a:r>
          </a:p>
          <a:p>
            <a:r>
              <a:rPr lang="en-US" dirty="0"/>
              <a:t>Reduces output from each mapper, reducing bandwidth and sorting</a:t>
            </a:r>
          </a:p>
          <a:p>
            <a:r>
              <a:rPr lang="en-US" dirty="0"/>
              <a:t>Cannot change the type of its input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 types must be the same as output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Committer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taking the reduce output, and committing it to a file</a:t>
            </a:r>
          </a:p>
          <a:p>
            <a:endParaRPr lang="en-US" dirty="0"/>
          </a:p>
          <a:p>
            <a:r>
              <a:rPr lang="en-US" dirty="0"/>
              <a:t>Typically, this committer needs a corresponding input splitter (so that another job can read the input)</a:t>
            </a:r>
          </a:p>
          <a:p>
            <a:endParaRPr lang="en-US" dirty="0"/>
          </a:p>
          <a:p>
            <a:r>
              <a:rPr lang="en-US" dirty="0"/>
              <a:t>Again, usually built in splitters are good enough, unless you need to output a special kind of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Partitioner (Shuffler)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Decides which pairs are sent to which reducer</a:t>
            </a:r>
          </a:p>
          <a:p>
            <a:r>
              <a:rPr lang="en-US" dirty="0"/>
              <a:t>Default is simply: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Key.hashCode</a:t>
            </a:r>
            <a:r>
              <a:rPr lang="en-US" b="0" dirty="0"/>
              <a:t>() % </a:t>
            </a:r>
            <a:r>
              <a:rPr lang="en-US" b="0" dirty="0" err="1"/>
              <a:t>numOfReducers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dirty="0"/>
              <a:t>User can override to: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Provide (more) uniform distribution of load between reducers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values might need to be sent to the same reducer</a:t>
            </a:r>
          </a:p>
          <a:p>
            <a:pPr marL="571500" lvl="1" indent="-342900"/>
            <a:r>
              <a:rPr lang="en-US" dirty="0"/>
              <a:t>Ex. To compute the relative frequency of a pair of words &lt;W1, W2&gt; you would need to make sure all of word W1 are sent to the same reducer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Binning of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Responsible for scheduling &amp; managing jobs</a:t>
            </a:r>
          </a:p>
          <a:p>
            <a:pPr lvl="1"/>
            <a:endParaRPr lang="en-US" dirty="0"/>
          </a:p>
          <a:p>
            <a:r>
              <a:rPr lang="en-US" dirty="0"/>
              <a:t>Scheduled computation should be close to the data if 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Bandwidth is expensive! (and slow)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This relies on a Distributed File System (e.g. GFS)!</a:t>
            </a:r>
          </a:p>
          <a:p>
            <a:pPr lvl="1"/>
            <a:endParaRPr lang="en-US" dirty="0"/>
          </a:p>
          <a:p>
            <a:r>
              <a:rPr lang="en-US" dirty="0"/>
              <a:t>If a task fails to report progress (such as reading input, writing output, </a:t>
            </a:r>
            <a:r>
              <a:rPr lang="en-US" dirty="0" err="1"/>
              <a:t>etc</a:t>
            </a:r>
            <a:r>
              <a:rPr lang="en-US" dirty="0"/>
              <a:t>), crashes, the machine goes down, </a:t>
            </a:r>
            <a:r>
              <a:rPr lang="en-US" dirty="0" err="1"/>
              <a:t>etc</a:t>
            </a:r>
            <a:r>
              <a:rPr lang="en-US" dirty="0"/>
              <a:t>, it is assumed to be stuck, and is killed, and the step is re-launched (with the same input)</a:t>
            </a:r>
          </a:p>
          <a:p>
            <a:endParaRPr lang="en-US" dirty="0"/>
          </a:p>
          <a:p>
            <a:r>
              <a:rPr lang="en-US" dirty="0"/>
              <a:t>The Master is handled by the framework, no user code is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19833"/>
            <a:ext cx="8245475" cy="4884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mapreduce_execute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(data, mapper, reducer):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values = map(mapper, data)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groups = {}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items in values: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items: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if k not in groups: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 = [v]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groups[k].append(v)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output = [reducer(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groups.items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()]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output</a:t>
            </a:r>
          </a:p>
        </p:txBody>
      </p:sp>
    </p:spTree>
    <p:extLst>
      <p:ext uri="{BB962C8B-B14F-4D97-AF65-F5344CB8AC3E}">
        <p14:creationId xmlns:p14="http://schemas.microsoft.com/office/powerpoint/2010/main" val="119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do the last slide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Python’s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/>
              <a:t>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write mappers and reducers in Python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Deploy on Hadoop systems, Amazon Elastic MR, Google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875314"/>
            <a:ext cx="8245475" cy="27286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mrjob.job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WordOccurrenceCount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mapper(self, _, line):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word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line.split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 "):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yield word, 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reducer(self, key, values):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yield key, sum(values)</a:t>
            </a:r>
          </a:p>
        </p:txBody>
      </p:sp>
    </p:spTree>
    <p:extLst>
      <p:ext uri="{BB962C8B-B14F-4D97-AF65-F5344CB8AC3E}">
        <p14:creationId xmlns:p14="http://schemas.microsoft.com/office/powerpoint/2010/main" val="20237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you need to do is write a mapper and a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get away with not exposing any of the internals (data splitting, locality issues, redundancy, </a:t>
            </a:r>
            <a:r>
              <a:rPr lang="en-US" b="0" dirty="0" err="1"/>
              <a:t>etc</a:t>
            </a:r>
            <a:r>
              <a:rPr lang="en-US" b="0" dirty="0"/>
              <a:t>) if you’re using a ready-made engine</a:t>
            </a:r>
          </a:p>
          <a:p>
            <a:r>
              <a:rPr lang="en-US" dirty="0"/>
              <a:t>Bad: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reading/writing from disk (in part because this helps with redundancy)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Sometimes communication between processes is necessary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Talk about later: parameter servers, </a:t>
            </a:r>
            <a:r>
              <a:rPr lang="en-US" b="0" dirty="0" err="1"/>
              <a:t>GraphLab</a:t>
            </a:r>
            <a:r>
              <a:rPr lang="en-US" b="0" dirty="0"/>
              <a:t> aka </a:t>
            </a:r>
            <a:r>
              <a:rPr lang="en-US" b="0" dirty="0" err="1"/>
              <a:t>Dato</a:t>
            </a:r>
            <a:r>
              <a:rPr lang="en-US" b="0" dirty="0"/>
              <a:t>, </a:t>
            </a:r>
            <a:r>
              <a:rPr lang="en-US" b="0" dirty="0" err="1"/>
              <a:t>etc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433563"/>
            <a:ext cx="9144000" cy="18771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Up:</a:t>
            </a:r>
            <a:br>
              <a:rPr lang="en-US" dirty="0"/>
            </a:br>
            <a:r>
              <a:rPr lang="en-US" dirty="0"/>
              <a:t>Review of Hypothesis Testing</a:t>
            </a:r>
            <a:br>
              <a:rPr lang="en-US" dirty="0"/>
            </a:br>
            <a:r>
              <a:rPr lang="en-US" dirty="0"/>
              <a:t>(and then a bunch of stuff like Privacy, Ethics, Debugging Data Science, </a:t>
            </a:r>
            <a:r>
              <a:rPr lang="en-US" dirty="0" err="1"/>
              <a:t>Etc</a:t>
            </a:r>
            <a:r>
              <a:rPr lang="en-US" dirty="0"/>
              <a:t>!)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Stochastic gradient</a:t>
            </a:r>
            <a:br>
              <a:rPr lang="en-US" dirty="0"/>
            </a:br>
            <a:r>
              <a:rPr lang="en-US" dirty="0"/>
              <a:t>descent (SGD)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303147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0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70514" y="3730171"/>
            <a:ext cx="1680268" cy="2395992"/>
            <a:chOff x="3570514" y="3730171"/>
            <a:chExt cx="1680268" cy="2395992"/>
          </a:xfrm>
        </p:grpSpPr>
        <p:sp>
          <p:nvSpPr>
            <p:cNvPr id="12" name="Oval 11"/>
            <p:cNvSpPr/>
            <p:nvPr/>
          </p:nvSpPr>
          <p:spPr>
            <a:xfrm>
              <a:off x="4122057" y="3730171"/>
              <a:ext cx="1128725" cy="116114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2" idx="4"/>
            </p:cNvCxnSpPr>
            <p:nvPr/>
          </p:nvCxnSpPr>
          <p:spPr>
            <a:xfrm flipH="1">
              <a:off x="3570514" y="4891314"/>
              <a:ext cx="1115906" cy="12348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190171" y="5936343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m is big?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90170" y="6189680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n is big?</a:t>
            </a:r>
          </a:p>
        </p:txBody>
      </p:sp>
    </p:spTree>
    <p:extLst>
      <p:ext uri="{BB962C8B-B14F-4D97-AF65-F5344CB8AC3E}">
        <p14:creationId xmlns:p14="http://schemas.microsoft.com/office/powerpoint/2010/main" val="20075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Randomly shuffle the input set 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{1, 2, </a:t>
            </a:r>
            <a:r>
              <a:rPr lang="mr-IN" dirty="0"/>
              <a:t>…</a:t>
            </a:r>
            <a:r>
              <a:rPr lang="en-US" dirty="0"/>
              <a:t> m}, shuffled: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644" y="5410199"/>
            <a:ext cx="2082800" cy="444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718" y="4898737"/>
            <a:ext cx="3724776" cy="4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659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also make use of “mini-batch” stochastic gradient descent: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High-level idea: at every outer iteration, shuffle the input data, then partition into k mini-batches of size m/k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 inner loop of SGD on these mini-batches</a:t>
            </a:r>
          </a:p>
          <a:p>
            <a:r>
              <a:rPr lang="en-US" dirty="0"/>
              <a:t>Batches </a:t>
            </a:r>
            <a:r>
              <a:rPr lang="en-US" dirty="0">
                <a:solidFill>
                  <a:schemeClr val="tx2"/>
                </a:solidFill>
              </a:rPr>
              <a:t>reduce variance</a:t>
            </a:r>
            <a:r>
              <a:rPr lang="en-US" dirty="0"/>
              <a:t> in update, make use of vectorization</a:t>
            </a:r>
          </a:p>
          <a:p>
            <a:r>
              <a:rPr lang="en-US" dirty="0"/>
              <a:t>Issues with SGD      ??????????????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Convergence: “almost surely” converges to the global optimum, assuming convexity and reasonable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Batch size: </a:t>
            </a:r>
            <a:r>
              <a:rPr lang="en-US" b="0" dirty="0" err="1"/>
              <a:t>hyperparameter</a:t>
            </a:r>
            <a:r>
              <a:rPr lang="en-US" b="0" dirty="0"/>
              <a:t>?  Not really </a:t>
            </a:r>
            <a:r>
              <a:rPr lang="mr-IN" b="0" dirty="0"/>
              <a:t>–</a:t>
            </a:r>
            <a:r>
              <a:rPr lang="en-US" b="0" dirty="0"/>
              <a:t> figure out how many examples fit in RAM/GPU memory, then choose the nearest power of 2 and go with that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Sensitive to feature scaling (if batching over features)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Big Data &amp; MapReduce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79" y="2656113"/>
            <a:ext cx="3850931" cy="3889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0058" y="6545942"/>
            <a:ext cx="661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Jeff Dean, Sanjay </a:t>
            </a:r>
            <a:r>
              <a:rPr lang="en-US" sz="1600" i="1" dirty="0" err="1"/>
              <a:t>Ghemawa</a:t>
            </a:r>
            <a:r>
              <a:rPr lang="en-US" sz="1600" i="1" dirty="0"/>
              <a:t>,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548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1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33465</TotalTime>
  <Words>2157</Words>
  <Application>Microsoft Macintosh PowerPoint</Application>
  <PresentationFormat>On-screen Show (4:3)</PresentationFormat>
  <Paragraphs>290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Arial Black</vt:lpstr>
      <vt:lpstr>Calibri</vt:lpstr>
      <vt:lpstr>Courier</vt:lpstr>
      <vt:lpstr>Essential</vt:lpstr>
      <vt:lpstr>Introduction to  Data Science</vt:lpstr>
      <vt:lpstr>Announcements</vt:lpstr>
      <vt:lpstr>Today’s Lecture</vt:lpstr>
      <vt:lpstr>Scaling it Up: Stochastic gradient descent (SGD)</vt:lpstr>
      <vt:lpstr>Recap: Gradient descent</vt:lpstr>
      <vt:lpstr>Stochastic gradient descent</vt:lpstr>
      <vt:lpstr>SGD continued</vt:lpstr>
      <vt:lpstr>Scaling it Up: Big Data &amp;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Program</vt:lpstr>
      <vt:lpstr>Map? Reduce?</vt:lpstr>
      <vt:lpstr>MapReduce vs Hadoop</vt:lpstr>
      <vt:lpstr>Major Components</vt:lpstr>
      <vt:lpstr>Key Notes</vt:lpstr>
      <vt:lpstr>Basic Concepts</vt:lpstr>
      <vt:lpstr>Data Flow</vt:lpstr>
      <vt:lpstr>Input Splitter</vt:lpstr>
      <vt:lpstr>Mapper</vt:lpstr>
      <vt:lpstr>Reducer</vt:lpstr>
      <vt:lpstr>Combiner</vt:lpstr>
      <vt:lpstr>Output Committer</vt:lpstr>
      <vt:lpstr>Partitioner (Shuffler)</vt:lpstr>
      <vt:lpstr>Master</vt:lpstr>
      <vt:lpstr>Mapreduce in python</vt:lpstr>
      <vt:lpstr>Mapreduce in python</vt:lpstr>
      <vt:lpstr>Mapreduce?</vt:lpstr>
      <vt:lpstr>Next Up: Review of Hypothesis Testing (and then a bunch of stuff like Privacy, Ethics, Debugging Data Science, Etc!)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3945</cp:revision>
  <cp:lastPrinted>2017-04-25T01:18:26Z</cp:lastPrinted>
  <dcterms:created xsi:type="dcterms:W3CDTF">2013-03-05T15:39:19Z</dcterms:created>
  <dcterms:modified xsi:type="dcterms:W3CDTF">2019-11-18T22:51:44Z</dcterms:modified>
</cp:coreProperties>
</file>